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handoutMasterIdLst>
    <p:handoutMasterId r:id="rId8"/>
  </p:handoutMasterIdLst>
  <p:sldIdLst>
    <p:sldId id="338" r:id="rId3"/>
    <p:sldId id="336" r:id="rId4"/>
    <p:sldId id="337" r:id="rId5"/>
    <p:sldId id="339" r:id="rId6"/>
  </p:sldIdLst>
  <p:sldSz cx="9144000" cy="6858000" type="screen4x3"/>
  <p:notesSz cx="6797675" cy="9926638"/>
  <p:defaultTextStyle>
    <a:defPPr>
      <a:defRPr lang="ru-RU"/>
    </a:defPPr>
    <a:lvl1pPr marL="0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6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4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49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57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7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23A97F-4D16-4D59-A690-B2207D976420}">
          <p14:sldIdLst>
            <p14:sldId id="338"/>
            <p14:sldId id="336"/>
            <p14:sldId id="337"/>
            <p14:sldId id="33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C85A"/>
    <a:srgbClr val="FFFF00"/>
    <a:srgbClr val="FF7757"/>
    <a:srgbClr val="FF3300"/>
    <a:srgbClr val="996633"/>
    <a:srgbClr val="C5F747"/>
    <a:srgbClr val="AEE523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92" autoAdjust="0"/>
    <p:restoredTop sz="98842" autoAdjust="0"/>
  </p:normalViewPr>
  <p:slideViewPr>
    <p:cSldViewPr>
      <p:cViewPr>
        <p:scale>
          <a:sx n="90" d="100"/>
          <a:sy n="90" d="100"/>
        </p:scale>
        <p:origin x="-2292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0B4B1-0C9B-458C-810C-F8AC8AD6AB54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28ADA-A406-47C8-BD66-3DF9816A8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937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275" cy="496671"/>
          </a:xfrm>
          <a:prstGeom prst="rect">
            <a:avLst/>
          </a:prstGeom>
        </p:spPr>
        <p:txBody>
          <a:bodyPr vert="horz" lIns="91406" tIns="45704" rIns="91406" bIns="4570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65" y="3"/>
            <a:ext cx="2946275" cy="496671"/>
          </a:xfrm>
          <a:prstGeom prst="rect">
            <a:avLst/>
          </a:prstGeom>
        </p:spPr>
        <p:txBody>
          <a:bodyPr vert="horz" lIns="91406" tIns="45704" rIns="91406" bIns="45704" rtlCol="0"/>
          <a:lstStyle>
            <a:lvl1pPr algn="r">
              <a:defRPr sz="1200"/>
            </a:lvl1pPr>
          </a:lstStyle>
          <a:p>
            <a:fld id="{0A77B10E-53AD-4622-8643-5DF6EB2F147F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4" rIns="91406" bIns="4570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386" y="4715834"/>
            <a:ext cx="5436909" cy="4466649"/>
          </a:xfrm>
          <a:prstGeom prst="rect">
            <a:avLst/>
          </a:prstGeom>
        </p:spPr>
        <p:txBody>
          <a:bodyPr vert="horz" lIns="91406" tIns="45704" rIns="91406" bIns="4570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274"/>
            <a:ext cx="2946275" cy="496671"/>
          </a:xfrm>
          <a:prstGeom prst="rect">
            <a:avLst/>
          </a:prstGeom>
        </p:spPr>
        <p:txBody>
          <a:bodyPr vert="horz" lIns="91406" tIns="45704" rIns="91406" bIns="4570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65" y="9428274"/>
            <a:ext cx="2946275" cy="496671"/>
          </a:xfrm>
          <a:prstGeom prst="rect">
            <a:avLst/>
          </a:prstGeom>
        </p:spPr>
        <p:txBody>
          <a:bodyPr vert="horz" lIns="91406" tIns="45704" rIns="91406" bIns="45704" rtlCol="0" anchor="b"/>
          <a:lstStyle>
            <a:lvl1pPr algn="r">
              <a:defRPr sz="1200"/>
            </a:lvl1pPr>
          </a:lstStyle>
          <a:p>
            <a:fld id="{7835169C-0CAC-49E1-A099-44C61AAA3F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13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6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4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49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57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7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3273425" cy="2455862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679451" y="3810979"/>
            <a:ext cx="5438775" cy="5371241"/>
          </a:xfrm>
        </p:spPr>
        <p:txBody>
          <a:bodyPr/>
          <a:lstStyle/>
          <a:p>
            <a:pPr>
              <a:defRPr/>
            </a:pPr>
            <a:endParaRPr lang="ru-RU" altLang="ru-RU" dirty="0" smtClean="0">
              <a:latin typeface="Arial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5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784" indent="-285686" defTabSz="9205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45" indent="-228549" defTabSz="9205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43" indent="-228549" defTabSz="9205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941" indent="-228549" defTabSz="9205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040" indent="-228549" defTabSz="9205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137" indent="-228549" defTabSz="9205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35" indent="-228549" defTabSz="9205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333" indent="-228549" defTabSz="9205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05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B17854-DD50-4F0E-A619-614CA5A6B0F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054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58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1A9-7329-4C8B-8C69-D8E0D95CCEE8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0B57-630C-467A-9E53-46109E1DE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1A9-7329-4C8B-8C69-D8E0D95CCEE8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0B57-630C-467A-9E53-46109E1DE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1A9-7329-4C8B-8C69-D8E0D95CCEE8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0B57-630C-467A-9E53-46109E1DE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FE1A9-7329-4C8B-8C69-D8E0D95CCEE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00B57-630C-467A-9E53-46109E1DE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09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FE1A9-7329-4C8B-8C69-D8E0D95CCEE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00B57-630C-467A-9E53-46109E1DE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622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FE1A9-7329-4C8B-8C69-D8E0D95CCEE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00B57-630C-467A-9E53-46109E1DE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21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FE1A9-7329-4C8B-8C69-D8E0D95CCEE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00B57-630C-467A-9E53-46109E1DE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27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55" indent="0">
              <a:buNone/>
              <a:defRPr sz="1800" b="1"/>
            </a:lvl3pPr>
            <a:lvl4pPr marL="1371083" indent="0">
              <a:buNone/>
              <a:defRPr sz="1600" b="1"/>
            </a:lvl4pPr>
            <a:lvl5pPr marL="1828111" indent="0">
              <a:buNone/>
              <a:defRPr sz="1600" b="1"/>
            </a:lvl5pPr>
            <a:lvl6pPr marL="2285139" indent="0">
              <a:buNone/>
              <a:defRPr sz="1600" b="1"/>
            </a:lvl6pPr>
            <a:lvl7pPr marL="2742164" indent="0">
              <a:buNone/>
              <a:defRPr sz="1600" b="1"/>
            </a:lvl7pPr>
            <a:lvl8pPr marL="3199193" indent="0">
              <a:buNone/>
              <a:defRPr sz="1600" b="1"/>
            </a:lvl8pPr>
            <a:lvl9pPr marL="3656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55" indent="0">
              <a:buNone/>
              <a:defRPr sz="1800" b="1"/>
            </a:lvl3pPr>
            <a:lvl4pPr marL="1371083" indent="0">
              <a:buNone/>
              <a:defRPr sz="1600" b="1"/>
            </a:lvl4pPr>
            <a:lvl5pPr marL="1828111" indent="0">
              <a:buNone/>
              <a:defRPr sz="1600" b="1"/>
            </a:lvl5pPr>
            <a:lvl6pPr marL="2285139" indent="0">
              <a:buNone/>
              <a:defRPr sz="1600" b="1"/>
            </a:lvl6pPr>
            <a:lvl7pPr marL="2742164" indent="0">
              <a:buNone/>
              <a:defRPr sz="1600" b="1"/>
            </a:lvl7pPr>
            <a:lvl8pPr marL="3199193" indent="0">
              <a:buNone/>
              <a:defRPr sz="1600" b="1"/>
            </a:lvl8pPr>
            <a:lvl9pPr marL="3656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FE1A9-7329-4C8B-8C69-D8E0D95CCEE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00B57-630C-467A-9E53-46109E1DE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76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FE1A9-7329-4C8B-8C69-D8E0D95CCEE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00B57-630C-467A-9E53-46109E1DE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700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FE1A9-7329-4C8B-8C69-D8E0D95CCEE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00B57-630C-467A-9E53-46109E1DE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608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27" indent="0">
              <a:buNone/>
              <a:defRPr sz="1200"/>
            </a:lvl2pPr>
            <a:lvl3pPr marL="914055" indent="0">
              <a:buNone/>
              <a:defRPr sz="1000"/>
            </a:lvl3pPr>
            <a:lvl4pPr marL="1371083" indent="0">
              <a:buNone/>
              <a:defRPr sz="900"/>
            </a:lvl4pPr>
            <a:lvl5pPr marL="1828111" indent="0">
              <a:buNone/>
              <a:defRPr sz="900"/>
            </a:lvl5pPr>
            <a:lvl6pPr marL="2285139" indent="0">
              <a:buNone/>
              <a:defRPr sz="900"/>
            </a:lvl6pPr>
            <a:lvl7pPr marL="2742164" indent="0">
              <a:buNone/>
              <a:defRPr sz="900"/>
            </a:lvl7pPr>
            <a:lvl8pPr marL="3199193" indent="0">
              <a:buNone/>
              <a:defRPr sz="900"/>
            </a:lvl8pPr>
            <a:lvl9pPr marL="3656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FE1A9-7329-4C8B-8C69-D8E0D95CCEE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00B57-630C-467A-9E53-46109E1DE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55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1A9-7329-4C8B-8C69-D8E0D95CCEE8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0B57-630C-467A-9E53-46109E1DE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55" indent="0">
              <a:buNone/>
              <a:defRPr sz="2400"/>
            </a:lvl3pPr>
            <a:lvl4pPr marL="1371083" indent="0">
              <a:buNone/>
              <a:defRPr sz="2000"/>
            </a:lvl4pPr>
            <a:lvl5pPr marL="1828111" indent="0">
              <a:buNone/>
              <a:defRPr sz="2000"/>
            </a:lvl5pPr>
            <a:lvl6pPr marL="2285139" indent="0">
              <a:buNone/>
              <a:defRPr sz="2000"/>
            </a:lvl6pPr>
            <a:lvl7pPr marL="2742164" indent="0">
              <a:buNone/>
              <a:defRPr sz="2000"/>
            </a:lvl7pPr>
            <a:lvl8pPr marL="3199193" indent="0">
              <a:buNone/>
              <a:defRPr sz="2000"/>
            </a:lvl8pPr>
            <a:lvl9pPr marL="365622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27" indent="0">
              <a:buNone/>
              <a:defRPr sz="1200"/>
            </a:lvl2pPr>
            <a:lvl3pPr marL="914055" indent="0">
              <a:buNone/>
              <a:defRPr sz="1000"/>
            </a:lvl3pPr>
            <a:lvl4pPr marL="1371083" indent="0">
              <a:buNone/>
              <a:defRPr sz="900"/>
            </a:lvl4pPr>
            <a:lvl5pPr marL="1828111" indent="0">
              <a:buNone/>
              <a:defRPr sz="900"/>
            </a:lvl5pPr>
            <a:lvl6pPr marL="2285139" indent="0">
              <a:buNone/>
              <a:defRPr sz="900"/>
            </a:lvl6pPr>
            <a:lvl7pPr marL="2742164" indent="0">
              <a:buNone/>
              <a:defRPr sz="900"/>
            </a:lvl7pPr>
            <a:lvl8pPr marL="3199193" indent="0">
              <a:buNone/>
              <a:defRPr sz="900"/>
            </a:lvl8pPr>
            <a:lvl9pPr marL="3656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FE1A9-7329-4C8B-8C69-D8E0D95CCEE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00B57-630C-467A-9E53-46109E1DE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192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FE1A9-7329-4C8B-8C69-D8E0D95CCEE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00B57-630C-467A-9E53-46109E1DE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434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FE1A9-7329-4C8B-8C69-D8E0D95CCEE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00B57-630C-467A-9E53-46109E1DE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3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1A9-7329-4C8B-8C69-D8E0D95CCEE8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0B57-630C-467A-9E53-46109E1DE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1A9-7329-4C8B-8C69-D8E0D95CCEE8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0B57-630C-467A-9E53-46109E1DE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55" indent="0">
              <a:buNone/>
              <a:defRPr sz="1800" b="1"/>
            </a:lvl3pPr>
            <a:lvl4pPr marL="1371083" indent="0">
              <a:buNone/>
              <a:defRPr sz="1600" b="1"/>
            </a:lvl4pPr>
            <a:lvl5pPr marL="1828111" indent="0">
              <a:buNone/>
              <a:defRPr sz="1600" b="1"/>
            </a:lvl5pPr>
            <a:lvl6pPr marL="2285139" indent="0">
              <a:buNone/>
              <a:defRPr sz="1600" b="1"/>
            </a:lvl6pPr>
            <a:lvl7pPr marL="2742164" indent="0">
              <a:buNone/>
              <a:defRPr sz="1600" b="1"/>
            </a:lvl7pPr>
            <a:lvl8pPr marL="3199193" indent="0">
              <a:buNone/>
              <a:defRPr sz="1600" b="1"/>
            </a:lvl8pPr>
            <a:lvl9pPr marL="3656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55" indent="0">
              <a:buNone/>
              <a:defRPr sz="1800" b="1"/>
            </a:lvl3pPr>
            <a:lvl4pPr marL="1371083" indent="0">
              <a:buNone/>
              <a:defRPr sz="1600" b="1"/>
            </a:lvl4pPr>
            <a:lvl5pPr marL="1828111" indent="0">
              <a:buNone/>
              <a:defRPr sz="1600" b="1"/>
            </a:lvl5pPr>
            <a:lvl6pPr marL="2285139" indent="0">
              <a:buNone/>
              <a:defRPr sz="1600" b="1"/>
            </a:lvl6pPr>
            <a:lvl7pPr marL="2742164" indent="0">
              <a:buNone/>
              <a:defRPr sz="1600" b="1"/>
            </a:lvl7pPr>
            <a:lvl8pPr marL="3199193" indent="0">
              <a:buNone/>
              <a:defRPr sz="1600" b="1"/>
            </a:lvl8pPr>
            <a:lvl9pPr marL="3656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1A9-7329-4C8B-8C69-D8E0D95CCEE8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0B57-630C-467A-9E53-46109E1DE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1A9-7329-4C8B-8C69-D8E0D95CCEE8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0B57-630C-467A-9E53-46109E1DE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1A9-7329-4C8B-8C69-D8E0D95CCEE8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0B57-630C-467A-9E53-46109E1DE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27" indent="0">
              <a:buNone/>
              <a:defRPr sz="1200"/>
            </a:lvl2pPr>
            <a:lvl3pPr marL="914055" indent="0">
              <a:buNone/>
              <a:defRPr sz="1000"/>
            </a:lvl3pPr>
            <a:lvl4pPr marL="1371083" indent="0">
              <a:buNone/>
              <a:defRPr sz="900"/>
            </a:lvl4pPr>
            <a:lvl5pPr marL="1828111" indent="0">
              <a:buNone/>
              <a:defRPr sz="900"/>
            </a:lvl5pPr>
            <a:lvl6pPr marL="2285139" indent="0">
              <a:buNone/>
              <a:defRPr sz="900"/>
            </a:lvl6pPr>
            <a:lvl7pPr marL="2742164" indent="0">
              <a:buNone/>
              <a:defRPr sz="900"/>
            </a:lvl7pPr>
            <a:lvl8pPr marL="3199193" indent="0">
              <a:buNone/>
              <a:defRPr sz="900"/>
            </a:lvl8pPr>
            <a:lvl9pPr marL="3656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1A9-7329-4C8B-8C69-D8E0D95CCEE8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0B57-630C-467A-9E53-46109E1DE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55" indent="0">
              <a:buNone/>
              <a:defRPr sz="2400"/>
            </a:lvl3pPr>
            <a:lvl4pPr marL="1371083" indent="0">
              <a:buNone/>
              <a:defRPr sz="2000"/>
            </a:lvl4pPr>
            <a:lvl5pPr marL="1828111" indent="0">
              <a:buNone/>
              <a:defRPr sz="2000"/>
            </a:lvl5pPr>
            <a:lvl6pPr marL="2285139" indent="0">
              <a:buNone/>
              <a:defRPr sz="2000"/>
            </a:lvl6pPr>
            <a:lvl7pPr marL="2742164" indent="0">
              <a:buNone/>
              <a:defRPr sz="2000"/>
            </a:lvl7pPr>
            <a:lvl8pPr marL="3199193" indent="0">
              <a:buNone/>
              <a:defRPr sz="2000"/>
            </a:lvl8pPr>
            <a:lvl9pPr marL="365622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27" indent="0">
              <a:buNone/>
              <a:defRPr sz="1200"/>
            </a:lvl2pPr>
            <a:lvl3pPr marL="914055" indent="0">
              <a:buNone/>
              <a:defRPr sz="1000"/>
            </a:lvl3pPr>
            <a:lvl4pPr marL="1371083" indent="0">
              <a:buNone/>
              <a:defRPr sz="900"/>
            </a:lvl4pPr>
            <a:lvl5pPr marL="1828111" indent="0">
              <a:buNone/>
              <a:defRPr sz="900"/>
            </a:lvl5pPr>
            <a:lvl6pPr marL="2285139" indent="0">
              <a:buNone/>
              <a:defRPr sz="900"/>
            </a:lvl6pPr>
            <a:lvl7pPr marL="2742164" indent="0">
              <a:buNone/>
              <a:defRPr sz="900"/>
            </a:lvl7pPr>
            <a:lvl8pPr marL="3199193" indent="0">
              <a:buNone/>
              <a:defRPr sz="900"/>
            </a:lvl8pPr>
            <a:lvl9pPr marL="3656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E1A9-7329-4C8B-8C69-D8E0D95CCEE8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0B57-630C-467A-9E53-46109E1DE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biLevel thresh="5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 t="5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  <a:prstGeom prst="rect">
            <a:avLst/>
          </a:prstGeom>
        </p:spPr>
        <p:txBody>
          <a:bodyPr vert="horz" lIns="91404" tIns="45703" rIns="91404" bIns="457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04" tIns="45703" rIns="91404" bIns="457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FE1A9-7329-4C8B-8C69-D8E0D95CCEE8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5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00B57-630C-467A-9E53-46109E1DE9F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0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0" indent="-342770" algn="l" defTabSz="9140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0" indent="-285644" algn="l" defTabSz="9140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9" indent="-228514" algn="l" defTabSz="9140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98" indent="-228514" algn="l" defTabSz="9140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5" indent="-228514" algn="l" defTabSz="9140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2" indent="-228514" algn="l" defTabSz="9140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9" indent="-228514" algn="l" defTabSz="9140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07" indent="-228514" algn="l" defTabSz="9140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35" indent="-228514" algn="l" defTabSz="9140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5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3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1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9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4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3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0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biLevel thresh="50000"/>
            <a:lum/>
            <a:extLst/>
          </a:blip>
          <a:srcRect/>
          <a:stretch>
            <a:fillRect t="5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  <a:prstGeom prst="rect">
            <a:avLst/>
          </a:prstGeom>
        </p:spPr>
        <p:txBody>
          <a:bodyPr vert="horz" lIns="91404" tIns="45703" rIns="91404" bIns="457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04" tIns="45703" rIns="91404" bIns="457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5"/>
            <a:ext cx="2133600" cy="365125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FE1A9-7329-4C8B-8C69-D8E0D95CCEE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5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00B57-630C-467A-9E53-46109E1DE9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86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0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0" indent="-342770" algn="l" defTabSz="9140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0" indent="-285644" algn="l" defTabSz="9140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9" indent="-228514" algn="l" defTabSz="9140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98" indent="-228514" algn="l" defTabSz="9140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25" indent="-228514" algn="l" defTabSz="9140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2" indent="-228514" algn="l" defTabSz="9140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9" indent="-228514" algn="l" defTabSz="9140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07" indent="-228514" algn="l" defTabSz="9140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35" indent="-228514" algn="l" defTabSz="9140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5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3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1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9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4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3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0" algn="l" defTabSz="9140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fo@nesk-elseti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4" y="-6174"/>
            <a:ext cx="237154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www.nesk-elseti.ru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" y="260648"/>
            <a:ext cx="906781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48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4248472" cy="564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31520" y="4342"/>
            <a:ext cx="73449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О компании АО «НЭСК-электросети»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637"/>
            <a:ext cx="1258941" cy="614363"/>
          </a:xfrm>
        </p:spPr>
      </p:pic>
      <p:sp>
        <p:nvSpPr>
          <p:cNvPr id="12" name="TextBox 11"/>
          <p:cNvSpPr txBox="1"/>
          <p:nvPr/>
        </p:nvSpPr>
        <p:spPr>
          <a:xfrm>
            <a:off x="473482" y="3821157"/>
            <a:ext cx="4427984" cy="1600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В обслуживании общества находятся:</a:t>
            </a:r>
          </a:p>
          <a:p>
            <a:pPr marL="285750" indent="-285750">
              <a:buFontTx/>
              <a:buChar char="-"/>
            </a:pPr>
            <a:r>
              <a:rPr lang="ru-RU" sz="1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Свыше 5 900 трансформаторных подстанций общей мощностью более 3 000 МВА;</a:t>
            </a:r>
          </a:p>
          <a:p>
            <a:pPr marL="285750" indent="-285750">
              <a:buFontTx/>
              <a:buChar char="-"/>
            </a:pPr>
            <a:r>
              <a:rPr lang="ru-RU" sz="1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воздушные линии напряжением 0,4-35 </a:t>
            </a:r>
            <a:r>
              <a:rPr lang="ru-RU" sz="1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</a:t>
            </a:r>
            <a:r>
              <a:rPr lang="ru-RU" sz="1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общей протяженностью   более   16 000 км;</a:t>
            </a:r>
          </a:p>
          <a:p>
            <a:pPr marL="285750" indent="-285750">
              <a:buFontTx/>
              <a:buChar char="-"/>
            </a:pPr>
            <a:r>
              <a:rPr lang="ru-RU" sz="1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кабельные линий напряжением 0,4-35 </a:t>
            </a:r>
            <a:r>
              <a:rPr lang="ru-RU" sz="14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</a:t>
            </a:r>
            <a:r>
              <a:rPr lang="ru-RU" sz="14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общей протяженностью более 5 200 км.</a:t>
            </a:r>
            <a:endParaRPr lang="ru-RU" sz="1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048" y="1666569"/>
            <a:ext cx="43559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АО «НЭСК-электросети» с первых дней своего существования является одной из лидирующих электросетевых компаний Краснодарского края и эксплуатирует электрические сети в 25 городах Краснодарского края .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90" y="692696"/>
            <a:ext cx="487081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Генеральный директор общества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Краснянская Ольга Игоревна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5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7"/>
          <a:stretch/>
        </p:blipFill>
        <p:spPr>
          <a:xfrm>
            <a:off x="5220073" y="1196751"/>
            <a:ext cx="3312368" cy="1948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" y="6243637"/>
            <a:ext cx="1258941" cy="614363"/>
          </a:xfr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0" y="492514"/>
            <a:ext cx="9170760" cy="5760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Оказание услуг по передаче электрической энергии по электрическим сетям </a:t>
            </a:r>
          </a:p>
          <a:p>
            <a:pPr algn="ctr"/>
            <a:r>
              <a:rPr lang="ru-RU" sz="1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(прием, передача и распределение электрической энергии по электрическим сетям)</a:t>
            </a:r>
            <a:endParaRPr lang="ru-RU" sz="1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-29547" y="5687347"/>
            <a:ext cx="9135762" cy="57606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Оказание услуг по технологическому присоединению к электрическим сетям</a:t>
            </a:r>
            <a:endParaRPr lang="ru-RU" sz="1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3145566"/>
            <a:ext cx="9170760" cy="5760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Эксплуатация и обслуживание электрических сетей</a:t>
            </a:r>
            <a:endParaRPr lang="ru-RU" sz="1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9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направления деятельности общества</a:t>
            </a:r>
          </a:p>
        </p:txBody>
      </p:sp>
      <p:pic>
        <p:nvPicPr>
          <p:cNvPr id="1026" name="Picture 2" descr="N:\Общая\Рыболовлев С.В\Презентация 22.09.2022\IMG_47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3" b="12004"/>
          <a:stretch/>
        </p:blipFill>
        <p:spPr bwMode="auto">
          <a:xfrm>
            <a:off x="1187624" y="1196752"/>
            <a:ext cx="3096344" cy="2051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N:\Общая\Рыболовлев С.В\Презентация 22.09.2022\фото 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4"/>
          <a:stretch/>
        </p:blipFill>
        <p:spPr bwMode="auto">
          <a:xfrm>
            <a:off x="1184526" y="3642829"/>
            <a:ext cx="3099442" cy="2106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N:\Общая\Рыболовлев С.В\Презентация 22.09.2022\IMG_858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1"/>
          <a:stretch/>
        </p:blipFill>
        <p:spPr bwMode="auto">
          <a:xfrm>
            <a:off x="5209804" y="3642829"/>
            <a:ext cx="3312368" cy="2041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933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259632" y="334977"/>
            <a:ext cx="72285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</a:lstStyle>
          <a:p>
            <a:pPr marL="0" marR="0" lvl="0" indent="0" algn="ctr" defTabSz="9142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Отчет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2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обязательной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сертификации электрической энергии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452320" y="278690"/>
            <a:ext cx="1404042" cy="432048"/>
            <a:chOff x="-588461" y="5950"/>
            <a:chExt cx="7657448" cy="91143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5950"/>
              <a:ext cx="7068987" cy="9114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588461" y="50443"/>
              <a:ext cx="7612955" cy="822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marL="0" marR="0" lvl="0" indent="0" algn="ctr" defTabSz="1689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СЛАЙД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17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14" y="0"/>
            <a:ext cx="91440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178202" y="141241"/>
            <a:ext cx="6980312" cy="774046"/>
          </a:xfrm>
          <a:prstGeom prst="rect">
            <a:avLst/>
          </a:prstGeom>
          <a:solidFill>
            <a:schemeClr val="bg1"/>
          </a:solidFill>
        </p:spPr>
        <p:txBody>
          <a:bodyPr vert="horz" lIns="91404" tIns="45703" rIns="91404" bIns="45703" rtlCol="0" anchor="ctr">
            <a:noAutofit/>
          </a:bodyPr>
          <a:lstStyle>
            <a:lvl1pPr algn="ctr" defTabSz="91405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0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ПРОИЗВОДСТВЕННОЙ/ПРЕДДИПЛОМНОЙ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2388" y="1340768"/>
            <a:ext cx="844397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АО «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НЭСК-ЭЛЕКТРОСЕТИ» ЗАКЛЮЧАЕТ ДОГОВОР С УЧЕБНЫМ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ЗАВЕДЕНИЕМ, У КОТОРОГО ЕСТЬ ГОСАККРЕДИТАЦИЯ, О ПРОХОЖДЕНИИ СТУДЕНТАМИ ПРАКТИКИ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ОБЩЕСТВЕ.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●ОБЩЕСТВО ИЗДАЕТ ПРИКАЗ О ПРОХОЖДЕНИИ ПРАКТИКИ.</a:t>
            </a:r>
          </a:p>
          <a:p>
            <a:pPr marL="0" marR="0" lvl="0" indent="0" algn="just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●ПЕРЕД ПРОХОЖДЕНИЕМ ПРАКТИКИ СТУДЕНТ ПРОХОДИТ ВВОДНЫЙ ИНСТРУКТАЖ ПО ТЕХНИКЕ БЕЗОПАСНОСТИ, ВВОДНЫЙ ИНСТРУКТАЖ ПО ПОЖАРНОЙ БЕЗОПАСНОСТИ, ВВОДНЫЙ ИНСТРУКТАЖ ПО ГО И ЧС.</a:t>
            </a:r>
          </a:p>
          <a:p>
            <a:pPr lvl="0" algn="just"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●В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ПРОЦЕССЕ ПРОХОЖДЕНИЯ ПРАКТИКИ ЗА СТУДЕНТОМ ЗАКРЕПЛЯЕТСЯ РУКОВОДИТЕЛЬ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ИЗ ЧИСЛА КВАЛИФИЦИРОВАННЫХ СПЕЦИАЛИСТОВ И РУКОВОДИТЕЛЕЙ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ФИЛИАЛОВ.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●СПЕЦИФИКА И РЕЖИМ РАБОТЫ КАЖДОГО СТУДЕНТА БУДУТ ЗАКРЕПЛЕНЫ В УТВЕРЖДЕННОМ ПЛАНЕ ПРОХОЖДЕНИЯ ПРАКТИКИ.</a:t>
            </a:r>
          </a:p>
          <a:p>
            <a:pPr marL="0" marR="0" lvl="0" indent="0" algn="just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●ПО ИТОГУ ПРАКТИКИ СТУДЕНТОМ И РУКОВОДИТЕЛЕМ ПРАКТИКИ ОФОРМЛЯЕТСЯ ОТЧЁТ.</a:t>
            </a:r>
          </a:p>
          <a:p>
            <a:pPr marL="0" marR="0" lvl="0" indent="0" algn="just" defTabSz="914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●В СЛУЧАЕ УСПЕШНОГО ПРОХОЖДЕНИЯ ПРАКТИКИ, ОБЩЕСТВО ГОТОВО РАССМОТРЕТЬ ВОЗМОЖНОСТЬ ТРУДОУСТРОЙСТВА СТУДЕНТА.</a:t>
            </a:r>
          </a:p>
          <a:p>
            <a:pPr algn="just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Корпоративный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info@nesk-elseti.ru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генерального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(861)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992-11-00</a:t>
            </a:r>
          </a:p>
          <a:p>
            <a:pPr lvl="0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управления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персоналом: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(861) 992-10-86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18077</TotalTime>
  <Words>131</Words>
  <Application>Microsoft Office PowerPoint</Application>
  <PresentationFormat>Экран (4:3)</PresentationFormat>
  <Paragraphs>30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Тема1</vt:lpstr>
      <vt:lpstr>2_Тема1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ПОКАЗАТЕЛИ ЭНЕРГОСБЫТОВОЙ  ДЕЯТЕЛЬНОСТИ ОАО «СБЫТ» ЗА 6 МЕСЯЦЕВ 2013 ГОДА</dc:title>
  <dc:creator>ilmax</dc:creator>
  <cp:lastModifiedBy>Рыболовлев Сергей Владимирович</cp:lastModifiedBy>
  <cp:revision>946</cp:revision>
  <cp:lastPrinted>2019-09-26T15:06:46Z</cp:lastPrinted>
  <dcterms:created xsi:type="dcterms:W3CDTF">2013-07-24T06:08:37Z</dcterms:created>
  <dcterms:modified xsi:type="dcterms:W3CDTF">2022-09-22T06:15:38Z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